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78" r:id="rId4"/>
    <p:sldId id="257" r:id="rId5"/>
    <p:sldId id="264" r:id="rId6"/>
    <p:sldId id="258" r:id="rId7"/>
    <p:sldId id="259" r:id="rId8"/>
    <p:sldId id="262" r:id="rId9"/>
    <p:sldId id="263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65" r:id="rId21"/>
    <p:sldId id="280" r:id="rId22"/>
    <p:sldId id="281" r:id="rId23"/>
    <p:sldId id="282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7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jpeg"/><Relationship Id="rId5" Type="http://schemas.openxmlformats.org/officeDocument/2006/relationships/tags" Target="../tags/tag15.xml"/><Relationship Id="rId4" Type="http://schemas.openxmlformats.org/officeDocument/2006/relationships/image" Target="../media/image26.png"/><Relationship Id="rId3" Type="http://schemas.openxmlformats.org/officeDocument/2006/relationships/tags" Target="../tags/tag14.xml"/><Relationship Id="rId2" Type="http://schemas.openxmlformats.org/officeDocument/2006/relationships/image" Target="../media/image25.pn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竞品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竞争产品如何做他们的移动应用程序？</a:t>
            </a:r>
            <a:endParaRPr lang="zh-CN" altLang="en-US"/>
          </a:p>
          <a:p>
            <a:pPr algn="l"/>
            <a:r>
              <a:rPr lang="en-US" altLang="zh-CN"/>
              <a:t>                                       1</a:t>
            </a:r>
            <a:r>
              <a:rPr lang="zh-CN" altLang="en-US"/>
              <a:t>，框架</a:t>
            </a:r>
            <a:endParaRPr lang="zh-CN" altLang="en-US"/>
          </a:p>
          <a:p>
            <a:pPr algn="l"/>
            <a:r>
              <a:rPr lang="en-US" altLang="zh-CN"/>
              <a:t>                                       2</a:t>
            </a:r>
            <a:r>
              <a:rPr lang="zh-CN" altLang="en-US"/>
              <a:t>，</a:t>
            </a:r>
            <a:r>
              <a:rPr lang="en-US" altLang="zh-CN"/>
              <a:t>Trading work flow</a:t>
            </a:r>
            <a:endParaRPr lang="en-US" altLang="zh-CN"/>
          </a:p>
          <a:p>
            <a:pPr algn="l"/>
            <a:r>
              <a:rPr lang="en-US" altLang="zh-CN"/>
              <a:t>                                       3</a:t>
            </a:r>
            <a:r>
              <a:rPr lang="zh-CN" altLang="en-US"/>
              <a:t>，</a:t>
            </a:r>
            <a:r>
              <a:rPr lang="en-US" altLang="zh-CN"/>
              <a:t>Chart features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32950" y="20829905"/>
            <a:ext cx="255905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912735" cy="6410960"/>
          </a:xfrm>
          <a:prstGeom prst="rect">
            <a:avLst/>
          </a:prstGeom>
        </p:spPr>
      </p:pic>
      <p:pic>
        <p:nvPicPr>
          <p:cNvPr id="4" name="图片 3" descr="ma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265" y="561975"/>
            <a:ext cx="2702560" cy="58489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641475" cy="1325880"/>
          </a:xfrm>
        </p:spPr>
        <p:txBody>
          <a:bodyPr/>
          <a:p>
            <a:r>
              <a:rPr lang="en-US" altLang="zh-CN"/>
              <a:t>Trade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0960" y="6229350"/>
            <a:ext cx="8120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Trade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界面分为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Watchlists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position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Orders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Price Alert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History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Transaction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。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Account summary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New order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始终显示在各个页面。</a:t>
            </a:r>
            <a:endParaRPr lang="zh-CN" altLang="en-US" sz="16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内容占位符 4" descr="mai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168400"/>
            <a:ext cx="2011045" cy="43516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图片 7" descr="position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90" y="700405"/>
            <a:ext cx="2521585" cy="54565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 descr="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52400"/>
            <a:ext cx="2502535" cy="54152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 descr="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365" y="152400"/>
            <a:ext cx="2847975" cy="6163310"/>
          </a:xfrm>
          <a:prstGeom prst="rect">
            <a:avLst/>
          </a:prstGeom>
        </p:spPr>
      </p:pic>
      <p:pic>
        <p:nvPicPr>
          <p:cNvPr id="12" name="图片 11" descr="O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740" y="723265"/>
            <a:ext cx="2583815" cy="55924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 descr="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530" y="0"/>
            <a:ext cx="2236470" cy="54489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Chart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57200" y="988695"/>
            <a:ext cx="1482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默认界面</a:t>
            </a:r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3486150" y="988695"/>
            <a:ext cx="2349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双击查看</a:t>
            </a:r>
            <a:r>
              <a:rPr lang="en-US" altLang="zh-CN" sz="1600"/>
              <a:t>chart</a:t>
            </a:r>
            <a:r>
              <a:rPr lang="zh-CN" altLang="en-US" sz="1600"/>
              <a:t>详情</a:t>
            </a:r>
            <a:endParaRPr lang="zh-CN" altLang="en-US" sz="1600"/>
          </a:p>
        </p:txBody>
      </p:sp>
      <p:pic>
        <p:nvPicPr>
          <p:cNvPr id="5" name="内容占位符 4" descr="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4360" y="1428115"/>
            <a:ext cx="2448560" cy="52984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 descr="Chart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395095"/>
            <a:ext cx="2455545" cy="5313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6210300" y="988695"/>
            <a:ext cx="3510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/>
              <a:t>移动改变</a:t>
            </a:r>
            <a:r>
              <a:rPr lang="en-US" altLang="zh-CN" sz="1600"/>
              <a:t>SL/TP</a:t>
            </a:r>
            <a:r>
              <a:rPr lang="zh-CN" altLang="en-US" sz="1600"/>
              <a:t>和</a:t>
            </a:r>
            <a:r>
              <a:rPr lang="en-US" altLang="zh-CN" sz="1600"/>
              <a:t>Price Alert</a:t>
            </a:r>
            <a:r>
              <a:rPr lang="zh-CN" altLang="en-US" sz="1600"/>
              <a:t>的设置值</a:t>
            </a:r>
            <a:endParaRPr lang="zh-CN" altLang="en-US" sz="1600"/>
          </a:p>
        </p:txBody>
      </p:sp>
      <p:pic>
        <p:nvPicPr>
          <p:cNvPr id="15" name="图片 14" descr="Chart pr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65" y="1395095"/>
            <a:ext cx="2454910" cy="53130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0" y="1584325"/>
            <a:ext cx="4676775" cy="132588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VertexFX Trader</a:t>
            </a:r>
            <a:r>
              <a:rPr lang="zh-CN" altLang="en-US">
                <a:sym typeface="+mn-ea"/>
              </a:rPr>
              <a:t> </a:t>
            </a:r>
            <a:r>
              <a:rPr lang="en-US" altLang="zh-CN"/>
              <a:t>  APP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210050" y="2910205"/>
            <a:ext cx="300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，主框架和功能汇总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的入口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模块的订单管理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Chart</a:t>
            </a:r>
            <a:r>
              <a:rPr lang="zh-CN" altLang="en-US"/>
              <a:t>界面的主要功能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32950" y="20829905"/>
            <a:ext cx="255905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4675" y="290195"/>
            <a:ext cx="8776970" cy="642429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9156700" y="84455"/>
            <a:ext cx="2974975" cy="6630035"/>
          </a:xfrm>
          <a:prstGeom prst="rect">
            <a:avLst/>
          </a:prstGeom>
          <a:noFill/>
          <a:ln w="12700" cmpd="sng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641475" cy="1325880"/>
          </a:xfrm>
        </p:spPr>
        <p:txBody>
          <a:bodyPr/>
          <a:p>
            <a:r>
              <a:rPr lang="en-US" altLang="zh-CN"/>
              <a:t>Trade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0960" y="6229350"/>
            <a:ext cx="81203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Trade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界面分为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Trades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，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Orders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。</a:t>
            </a:r>
            <a:r>
              <a:rPr lang="en-US" altLang="zh-CN" sz="1600">
                <a:solidFill>
                  <a:schemeClr val="accent2">
                    <a:lumMod val="75000"/>
                  </a:schemeClr>
                </a:solidFill>
              </a:rPr>
              <a:t>Account summary</a:t>
            </a:r>
            <a:r>
              <a:rPr lang="zh-CN" altLang="en-US" sz="1600">
                <a:solidFill>
                  <a:schemeClr val="accent2">
                    <a:lumMod val="75000"/>
                  </a:schemeClr>
                </a:solidFill>
              </a:rPr>
              <a:t>始终显示在各个页面。下单不是很方便。</a:t>
            </a:r>
            <a:endParaRPr lang="zh-CN" altLang="en-US" sz="16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 descr="QQ图片202304241537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5915" y="930910"/>
            <a:ext cx="2361565" cy="5111115"/>
          </a:xfrm>
          <a:prstGeom prst="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6" name="图片 5" descr="Trade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09950" y="849630"/>
            <a:ext cx="2437130" cy="5274310"/>
          </a:xfrm>
          <a:prstGeom prst="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7" name="图片 6" descr="Trade0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14770" y="929005"/>
            <a:ext cx="2362200" cy="5112385"/>
          </a:xfrm>
          <a:prstGeom prst="rect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01" name="图片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384175" y="863600"/>
            <a:ext cx="2533015" cy="526034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Chart</a:t>
            </a:r>
            <a:endParaRPr lang="en-US" altLang="zh-CN"/>
          </a:p>
        </p:txBody>
      </p:sp>
      <p:pic>
        <p:nvPicPr>
          <p:cNvPr id="4" name="图片 3" descr="9B5AA57668DAF77B84649A037CFFA1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385" y="431165"/>
            <a:ext cx="2910840" cy="6298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8300" y="1530985"/>
            <a:ext cx="3411220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虽然抢占了中东市场，但是他们的</a:t>
            </a:r>
            <a:r>
              <a:rPr lang="en-US" altLang="zh-CN"/>
              <a:t>chart</a:t>
            </a:r>
            <a:r>
              <a:rPr lang="zh-CN" altLang="en-US"/>
              <a:t>和整个架构很旧，用的是</a:t>
            </a:r>
            <a:r>
              <a:rPr lang="en-US" altLang="zh-CN"/>
              <a:t>Trading view</a:t>
            </a:r>
            <a:r>
              <a:rPr lang="zh-CN" altLang="en-US"/>
              <a:t>，但是没有</a:t>
            </a:r>
            <a:r>
              <a:rPr lang="en-US" altLang="zh-CN"/>
              <a:t>fast trade</a:t>
            </a:r>
            <a:r>
              <a:rPr lang="zh-CN" altLang="en-US"/>
              <a:t>和</a:t>
            </a:r>
            <a:r>
              <a:rPr lang="en-US" altLang="zh-CN"/>
              <a:t>price line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0" y="1584325"/>
            <a:ext cx="4676775" cy="132588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VT Markets </a:t>
            </a:r>
            <a:r>
              <a:rPr lang="en-US" altLang="zh-CN"/>
              <a:t> APP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210050" y="2910205"/>
            <a:ext cx="300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，主框架和功能汇总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的入口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模块的订单管理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Chart</a:t>
            </a:r>
            <a:r>
              <a:rPr lang="zh-CN" altLang="en-US"/>
              <a:t>界面的主要功能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080" y="154940"/>
            <a:ext cx="8877935" cy="6548120"/>
          </a:xfrm>
          <a:prstGeom prst="rect">
            <a:avLst/>
          </a:prstGeom>
        </p:spPr>
      </p:pic>
      <p:pic>
        <p:nvPicPr>
          <p:cNvPr id="5" name="图片 4" descr="M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0" y="235585"/>
            <a:ext cx="2895600" cy="6268085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115" y="0"/>
            <a:ext cx="10515600" cy="1325563"/>
          </a:xfrm>
        </p:spPr>
        <p:txBody>
          <a:bodyPr/>
          <a:p>
            <a:r>
              <a:rPr lang="en-US" altLang="zh-CN"/>
              <a:t>Trade</a:t>
            </a:r>
            <a:endParaRPr lang="en-US" altLang="zh-CN"/>
          </a:p>
        </p:txBody>
      </p:sp>
      <p:pic>
        <p:nvPicPr>
          <p:cNvPr id="4" name="内容占位符 3" descr="Order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5870" y="588645"/>
            <a:ext cx="2561590" cy="55441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Trade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923925"/>
            <a:ext cx="2536825" cy="5489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Trade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15" y="623570"/>
            <a:ext cx="2536825" cy="5489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Trade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650" y="623570"/>
            <a:ext cx="2536825" cy="54895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移动端做的好的公司（可去google play去下载）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endParaRPr lang="zh-CN" altLang="en-US"/>
          </a:p>
          <a:p>
            <a:r>
              <a:rPr lang="zh-CN" altLang="en-US" sz="6400">
                <a:latin typeface="+mj-lt"/>
                <a:cs typeface="+mj-lt"/>
              </a:rPr>
              <a:t>MetaQuotes的MetaTrader4/5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SpotWare的CTrader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Vantage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SaxoTraderGo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Onada fxTrader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Forex.com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IG Forex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NetDania Stock &amp; Forex Trader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XTB - Forex &amp; CFD Trading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Binance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Webull - Stock Quotes &amp; News </a:t>
            </a:r>
            <a:endParaRPr lang="zh-CN" altLang="en-US" sz="6400">
              <a:latin typeface="+mj-lt"/>
              <a:cs typeface="+mj-lt"/>
            </a:endParaRPr>
          </a:p>
          <a:p>
            <a:r>
              <a:rPr lang="zh-CN" altLang="en-US" sz="6400">
                <a:latin typeface="+mj-lt"/>
                <a:cs typeface="+mj-lt"/>
              </a:rPr>
              <a:t>Samtrade FX </a:t>
            </a:r>
            <a:endParaRPr lang="zh-CN" altLang="en-US" sz="6400">
              <a:latin typeface="+mj-lt"/>
              <a:cs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03390" y="2829560"/>
            <a:ext cx="11099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</a:t>
            </a:r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1940" y="114300"/>
            <a:ext cx="10515600" cy="1325563"/>
          </a:xfrm>
        </p:spPr>
        <p:txBody>
          <a:bodyPr/>
          <a:p>
            <a:r>
              <a:rPr lang="en-US" altLang="zh-CN"/>
              <a:t>Chart</a:t>
            </a:r>
            <a:endParaRPr lang="en-US" altLang="zh-CN"/>
          </a:p>
        </p:txBody>
      </p:sp>
      <p:pic>
        <p:nvPicPr>
          <p:cNvPr id="4" name="内容占位符 3" descr="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0910" y="1135380"/>
            <a:ext cx="2355850" cy="50977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203825" y="2594610"/>
            <a:ext cx="3738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，更贴近实操，默认显示</a:t>
            </a:r>
            <a:r>
              <a:rPr lang="en-US" altLang="zh-CN"/>
              <a:t>MACD</a:t>
            </a:r>
            <a:r>
              <a:rPr lang="zh-CN" altLang="en-US"/>
              <a:t>指标，且有</a:t>
            </a:r>
            <a:r>
              <a:rPr lang="en-US" altLang="zh-CN"/>
              <a:t>Analysis</a:t>
            </a:r>
            <a:r>
              <a:rPr lang="zh-CN" altLang="en-US"/>
              <a:t>和财经日历都交易参考。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，没有</a:t>
            </a:r>
            <a:r>
              <a:rPr lang="en-US" altLang="zh-CN"/>
              <a:t>price line </a:t>
            </a:r>
            <a:r>
              <a:rPr lang="zh-CN" altLang="en-US"/>
              <a:t>设置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Chart setting</a:t>
            </a:r>
            <a:r>
              <a:rPr lang="zh-CN" altLang="en-US"/>
              <a:t>也只是简单的买卖颜色调整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86790" y="1990725"/>
            <a:ext cx="10015855" cy="2756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，架构上，</a:t>
            </a:r>
            <a:r>
              <a:rPr lang="en-US" altLang="zh-CN"/>
              <a:t>Fortex</a:t>
            </a:r>
            <a:r>
              <a:rPr lang="zh-CN" altLang="en-US"/>
              <a:t>需要像所有</a:t>
            </a:r>
            <a:r>
              <a:rPr lang="en-US" altLang="zh-CN"/>
              <a:t>APP</a:t>
            </a:r>
            <a:r>
              <a:rPr lang="zh-CN" altLang="en-US"/>
              <a:t>那样，有底部一级菜单。例如</a:t>
            </a:r>
            <a:r>
              <a:rPr lang="en-US" altLang="zh-CN"/>
              <a:t>Quotes</a:t>
            </a:r>
            <a:r>
              <a:rPr lang="zh-CN" altLang="en-US"/>
              <a:t>，</a:t>
            </a:r>
            <a:r>
              <a:rPr lang="en-US" altLang="zh-CN"/>
              <a:t>Trades</a:t>
            </a:r>
            <a:r>
              <a:rPr lang="zh-CN" altLang="en-US"/>
              <a:t>（</a:t>
            </a:r>
            <a:r>
              <a:rPr lang="en-US" altLang="zh-CN"/>
              <a:t>Opened</a:t>
            </a:r>
            <a:r>
              <a:rPr lang="zh-CN" altLang="en-US"/>
              <a:t>，</a:t>
            </a:r>
            <a:r>
              <a:rPr lang="en-US" altLang="zh-CN"/>
              <a:t>Pending</a:t>
            </a:r>
            <a:r>
              <a:rPr lang="zh-CN" altLang="en-US"/>
              <a:t>，</a:t>
            </a:r>
            <a:r>
              <a:rPr lang="en-US" altLang="zh-CN"/>
              <a:t>History</a:t>
            </a:r>
            <a:r>
              <a:rPr lang="zh-CN" altLang="en-US"/>
              <a:t>），</a:t>
            </a:r>
            <a:r>
              <a:rPr lang="en-US" altLang="zh-CN"/>
              <a:t>chart</a:t>
            </a:r>
            <a:r>
              <a:rPr lang="zh-CN" altLang="en-US"/>
              <a:t>，</a:t>
            </a:r>
            <a:r>
              <a:rPr lang="en-US" altLang="zh-CN"/>
              <a:t>net position</a:t>
            </a:r>
            <a:r>
              <a:rPr lang="zh-CN" altLang="en-US"/>
              <a:t>（最佳参考是</a:t>
            </a:r>
            <a:r>
              <a:rPr lang="en-US" altLang="zh-CN">
                <a:sym typeface="+mn-ea"/>
              </a:rPr>
              <a:t>VertexFX Trader</a:t>
            </a:r>
            <a:r>
              <a:rPr lang="zh-CN" altLang="en-US"/>
              <a:t>）</a:t>
            </a:r>
            <a:br>
              <a:rPr lang="en-US" altLang="zh-CN"/>
            </a:br>
            <a:endParaRPr lang="en-US" altLang="zh-CN"/>
          </a:p>
          <a:p>
            <a:r>
              <a:rPr lang="en-US" altLang="zh-CN"/>
              <a:t>2, </a:t>
            </a:r>
            <a:r>
              <a:rPr lang="zh-CN" altLang="en-US"/>
              <a:t>功能完整性上，</a:t>
            </a:r>
            <a:r>
              <a:rPr lang="en-US" altLang="zh-CN"/>
              <a:t>Fortex</a:t>
            </a:r>
            <a:r>
              <a:rPr lang="zh-CN" altLang="en-US"/>
              <a:t>需要出入金功能，并清晰定义</a:t>
            </a:r>
            <a:r>
              <a:rPr lang="en-US" altLang="zh-CN"/>
              <a:t>Trade</a:t>
            </a:r>
            <a:r>
              <a:rPr lang="zh-CN" altLang="en-US"/>
              <a:t>的</a:t>
            </a:r>
            <a:r>
              <a:rPr lang="en-US" altLang="zh-CN"/>
              <a:t>workflow</a:t>
            </a:r>
            <a:r>
              <a:rPr lang="zh-CN" altLang="en-US"/>
              <a:t>（最佳参考是</a:t>
            </a:r>
            <a:r>
              <a:rPr lang="en-US" altLang="zh-CN"/>
              <a:t>CTrader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3, </a:t>
            </a:r>
            <a:r>
              <a:rPr lang="zh-CN" altLang="en-US"/>
              <a:t>用户体验上</a:t>
            </a:r>
            <a:r>
              <a:rPr lang="en-US" altLang="zh-CN"/>
              <a:t>, </a:t>
            </a:r>
            <a:r>
              <a:rPr lang="zh-CN" altLang="en-US"/>
              <a:t>可以参考</a:t>
            </a:r>
            <a:r>
              <a:rPr lang="en-US" altLang="zh-CN"/>
              <a:t>MT5  app</a:t>
            </a:r>
            <a:r>
              <a:rPr lang="zh-CN" altLang="en-US"/>
              <a:t>，越少操作步骤越有利于客户操作。例如</a:t>
            </a:r>
            <a:r>
              <a:rPr lang="en-US" altLang="zh-CN"/>
              <a:t>Fast trade </a:t>
            </a:r>
            <a:r>
              <a:rPr lang="zh-CN" altLang="en-US"/>
              <a:t>和</a:t>
            </a:r>
            <a:r>
              <a:rPr lang="en-US" altLang="zh-CN"/>
              <a:t>account summary </a:t>
            </a:r>
            <a:r>
              <a:rPr lang="zh-CN" altLang="en-US"/>
              <a:t>浮动在所有一级窗口。</a:t>
            </a:r>
            <a:endParaRPr lang="zh-CN" altLang="en-US"/>
          </a:p>
          <a:p>
            <a:br>
              <a:rPr lang="zh-CN" altLang="en-US"/>
            </a:b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的交易可以参考</a:t>
            </a:r>
            <a:r>
              <a:rPr lang="en-US" altLang="zh-CN"/>
              <a:t>MT5 app </a:t>
            </a:r>
            <a:r>
              <a:rPr lang="zh-CN" altLang="en-US"/>
              <a:t>，</a:t>
            </a:r>
            <a:r>
              <a:rPr lang="en-US" altLang="zh-CN"/>
              <a:t>Chart</a:t>
            </a:r>
            <a:r>
              <a:rPr lang="zh-CN" altLang="en-US"/>
              <a:t>的设计可以参考</a:t>
            </a:r>
            <a:r>
              <a:rPr lang="en-US" altLang="zh-CN"/>
              <a:t>ctrader.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685" y="109855"/>
            <a:ext cx="10515600" cy="1325563"/>
          </a:xfrm>
        </p:spPr>
        <p:txBody>
          <a:bodyPr/>
          <a:p>
            <a:r>
              <a:rPr lang="en-US" altLang="zh-CN"/>
              <a:t>Summary</a:t>
            </a:r>
            <a:r>
              <a:rPr lang="zh-CN" altLang="en-US" sz="1800"/>
              <a:t>（下面列表是基于</a:t>
            </a:r>
            <a:r>
              <a:rPr lang="en-US" altLang="zh-CN" sz="1800"/>
              <a:t>Apple app store</a:t>
            </a:r>
            <a:r>
              <a:rPr lang="zh-CN" altLang="en-US" sz="1800"/>
              <a:t>可下载的）</a:t>
            </a:r>
            <a:endParaRPr lang="zh-CN" altLang="en-US" sz="1800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838835" y="1126490"/>
          <a:ext cx="1051433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70"/>
                <a:gridCol w="1808723"/>
                <a:gridCol w="1148229"/>
                <a:gridCol w="2222846"/>
                <a:gridCol w="1119505"/>
                <a:gridCol w="2973157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APP 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Chart</a:t>
                      </a:r>
                      <a:r>
                        <a:rPr lang="zh-CN" altLang="en-US"/>
                        <a:t>框架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Trade</a:t>
                      </a:r>
                      <a:r>
                        <a:rPr lang="zh-CN" altLang="en-US"/>
                        <a:t>框架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评论量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优点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MT5 App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Quotes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Chart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Trade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H</a:t>
                      </a:r>
                      <a:r>
                        <a:rPr lang="en-US" altLang="zh-CN"/>
                        <a:t>istory,Settings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Account summary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position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Order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5,197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1,</a:t>
                      </a:r>
                      <a:r>
                        <a:rPr lang="zh-CN" altLang="en-US"/>
                        <a:t>主框架清晰，新手友好，上手即会用。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Chart</a:t>
                      </a:r>
                      <a:r>
                        <a:rPr lang="zh-CN" altLang="en-US"/>
                        <a:t>是唯一支持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个</a:t>
                      </a:r>
                      <a:r>
                        <a:rPr lang="en-US" altLang="zh-CN"/>
                        <a:t>symbol</a:t>
                      </a:r>
                      <a:r>
                        <a:rPr lang="zh-CN" altLang="en-US"/>
                        <a:t>。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INZO</a:t>
                      </a:r>
                      <a:r>
                        <a:rPr lang="en-US" altLang="zh-CN"/>
                        <a:t> C</a:t>
                      </a:r>
                      <a:r>
                        <a:rPr lang="zh-CN" altLang="en-US"/>
                        <a:t>trader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Trade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 Copy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 blotter 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deposit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TradingView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Watchlists,Positions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orders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Price Alert,Histiory,Thransactions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功能丰富且强大，有客户很想要的跟单系统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VertexFX Trader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Quote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Chart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Trade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History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Net Trade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TradingView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Trading,Orders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中东市场最受欢迎的，也是最匹配</a:t>
                      </a:r>
                      <a:r>
                        <a:rPr lang="en-US" altLang="zh-CN"/>
                        <a:t>Fortex</a:t>
                      </a:r>
                      <a:r>
                        <a:rPr lang="zh-CN" altLang="en-US"/>
                        <a:t>系统架构的，但是易用性差点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VT Markets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Trades,Orders,Go live,Discover,Profile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HQ</a:t>
                      </a:r>
                      <a:r>
                        <a:rPr lang="en-US" altLang="zh-CN" sz="1800">
                          <a:sym typeface="+mn-ea"/>
                        </a:rPr>
                        <a:t>Chat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Account Summary,Opend,Pending, History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</a:t>
                      </a:r>
                      <a:r>
                        <a:rPr lang="en-US"/>
                        <a:t>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功能齐全，</a:t>
                      </a:r>
                      <a:r>
                        <a:rPr lang="en-US" altLang="zh-CN"/>
                        <a:t>E</a:t>
                      </a:r>
                      <a:r>
                        <a:rPr lang="en-US" altLang="zh-CN"/>
                        <a:t>ndUser</a:t>
                      </a:r>
                      <a:r>
                        <a:rPr lang="zh-CN" altLang="en-US"/>
                        <a:t>友好。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0" y="1584325"/>
            <a:ext cx="3591560" cy="1325880"/>
          </a:xfrm>
        </p:spPr>
        <p:txBody>
          <a:bodyPr/>
          <a:p>
            <a:r>
              <a:rPr lang="en-US" altLang="zh-CN"/>
              <a:t>MT5  APP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210050" y="2910205"/>
            <a:ext cx="300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，主框架和功能汇总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的入口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模块的订单管理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Chart</a:t>
            </a:r>
            <a:r>
              <a:rPr lang="zh-CN" altLang="en-US"/>
              <a:t>界面的主要功能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30" y="-635"/>
            <a:ext cx="9435465" cy="6687185"/>
          </a:xfrm>
          <a:prstGeom prst="rect">
            <a:avLst/>
          </a:prstGeom>
        </p:spPr>
      </p:pic>
      <p:pic>
        <p:nvPicPr>
          <p:cNvPr id="5" name="图片 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32950" y="20829905"/>
            <a:ext cx="255905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MainFram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31910" y="309245"/>
            <a:ext cx="2602865" cy="6240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SubQuot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24025"/>
            <a:ext cx="2371725" cy="5133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0040" y="405765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Trade</a:t>
            </a:r>
            <a:r>
              <a:rPr lang="zh-CN" altLang="en-US"/>
              <a:t>入口</a:t>
            </a:r>
            <a:endParaRPr lang="zh-CN" altLang="en-US"/>
          </a:p>
        </p:txBody>
      </p:sp>
      <p:pic>
        <p:nvPicPr>
          <p:cNvPr id="4" name="内容占位符 3" descr="Trading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595" y="1478915"/>
            <a:ext cx="2331085" cy="50463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5314950" y="1122045"/>
            <a:ext cx="2786380" cy="556006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8923655" y="1122045"/>
            <a:ext cx="2421255" cy="556069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495290" y="405765"/>
            <a:ext cx="2501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Quote-Chart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Chart </a:t>
            </a:r>
            <a:r>
              <a:rPr lang="zh-CN" altLang="en-US"/>
              <a:t>快速交易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70915" y="1064895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Quote-Trade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8514080" y="563245"/>
            <a:ext cx="3280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Quote-DepthOf Market</a:t>
            </a:r>
            <a:r>
              <a:rPr lang="zh-CN" altLang="en-US"/>
              <a:t>快速交易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641475" cy="1325880"/>
          </a:xfrm>
        </p:spPr>
        <p:txBody>
          <a:bodyPr/>
          <a:p>
            <a:r>
              <a:rPr lang="en-US" altLang="zh-CN"/>
              <a:t>Trade</a:t>
            </a:r>
            <a:endParaRPr lang="en-US" altLang="zh-CN"/>
          </a:p>
        </p:txBody>
      </p:sp>
      <p:pic>
        <p:nvPicPr>
          <p:cNvPr id="4" name="内容占位符 3" descr="Trad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110" y="554990"/>
            <a:ext cx="2573020" cy="55676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 descr="SubOr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40" y="76200"/>
            <a:ext cx="3169285" cy="6858000"/>
          </a:xfrm>
          <a:prstGeom prst="rect">
            <a:avLst/>
          </a:prstGeom>
        </p:spPr>
      </p:pic>
      <p:pic>
        <p:nvPicPr>
          <p:cNvPr id="7" name="图片 6" descr="SubPosi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690" y="76200"/>
            <a:ext cx="3169285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" y="6229350"/>
            <a:ext cx="4863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Trade</a:t>
            </a:r>
            <a:r>
              <a:rPr lang="zh-CN" altLang="en-US"/>
              <a:t>界面分为</a:t>
            </a:r>
            <a:r>
              <a:rPr lang="en-US" altLang="zh-CN"/>
              <a:t>summary</a:t>
            </a:r>
            <a:r>
              <a:rPr lang="zh-CN" altLang="en-US"/>
              <a:t>，</a:t>
            </a:r>
            <a:r>
              <a:rPr lang="en-US" altLang="zh-CN"/>
              <a:t>position</a:t>
            </a:r>
            <a:r>
              <a:rPr lang="zh-CN" altLang="en-US"/>
              <a:t>，</a:t>
            </a:r>
            <a:r>
              <a:rPr lang="en-US" altLang="zh-CN"/>
              <a:t>Orders</a:t>
            </a:r>
            <a:r>
              <a:rPr lang="zh-CN" altLang="en-US"/>
              <a:t>。点击订单可以操作对应订单。如右图：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Chart</a:t>
            </a:r>
            <a:endParaRPr lang="en-US" altLang="zh-CN"/>
          </a:p>
        </p:txBody>
      </p:sp>
      <p:pic>
        <p:nvPicPr>
          <p:cNvPr id="4" name="内容占位符 3" descr="Default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585" y="1325880"/>
            <a:ext cx="2555875" cy="55321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图片 7" descr="Price Lev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55" y="774065"/>
            <a:ext cx="2750185" cy="5953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 descr="Sub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65" y="774065"/>
            <a:ext cx="2821305" cy="6106160"/>
          </a:xfrm>
          <a:prstGeom prst="rect">
            <a:avLst/>
          </a:prstGeom>
        </p:spPr>
      </p:pic>
      <p:pic>
        <p:nvPicPr>
          <p:cNvPr id="10" name="图片 9" descr="Charttra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875" y="796290"/>
            <a:ext cx="2740660" cy="5930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457200" y="1090930"/>
            <a:ext cx="1482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默认界面</a:t>
            </a:r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3276600" y="595630"/>
            <a:ext cx="1482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打开</a:t>
            </a:r>
            <a:r>
              <a:rPr lang="en-US" altLang="zh-CN" sz="1600"/>
              <a:t>Price Level</a:t>
            </a:r>
            <a:endParaRPr lang="en-US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10039350" y="599440"/>
            <a:ext cx="1482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打开</a:t>
            </a:r>
            <a:r>
              <a:rPr lang="en-US" altLang="zh-CN" sz="1600"/>
              <a:t>Trading</a:t>
            </a:r>
            <a:endParaRPr lang="en-US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6592570" y="599440"/>
            <a:ext cx="1482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打开二级菜单</a:t>
            </a:r>
            <a:endParaRPr lang="en-US" altLang="zh-C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0" y="1584325"/>
            <a:ext cx="4676775" cy="1325880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INZO</a:t>
            </a:r>
            <a:r>
              <a:rPr lang="en-US" altLang="zh-CN">
                <a:sym typeface="+mn-ea"/>
              </a:rPr>
              <a:t> C</a:t>
            </a:r>
            <a:r>
              <a:rPr lang="zh-CN" altLang="en-US">
                <a:sym typeface="+mn-ea"/>
              </a:rPr>
              <a:t>trader </a:t>
            </a:r>
            <a:r>
              <a:rPr lang="en-US" altLang="zh-CN"/>
              <a:t>  APP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210050" y="2910205"/>
            <a:ext cx="300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，主框架和功能汇总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的入口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Trade</a:t>
            </a:r>
            <a:r>
              <a:rPr lang="zh-CN" altLang="en-US"/>
              <a:t>模块的订单管理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Chart</a:t>
            </a:r>
            <a:r>
              <a:rPr lang="zh-CN" altLang="en-US"/>
              <a:t>界面的主要功能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15a40889-fa17-4d2a-a78c-d1ef6c4f6670}"/>
  <p:tag name="TABLE_ENDDRAG_ORIGIN_RECT" val="827*382"/>
  <p:tag name="TABLE_ENDDRAG_RECT" val="66*111*827*38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PLACING_PICTURE_USER_VIEWPORT" val="{&quot;height&quot;:10800,&quot;width&quot;:4991}"/>
</p:tagLst>
</file>

<file path=ppt/tags/tag14.xml><?xml version="1.0" encoding="utf-8"?>
<p:tagLst xmlns:p="http://schemas.openxmlformats.org/presentationml/2006/main">
  <p:tag name="KSO_WM_UNIT_PLACING_PICTURE_USER_VIEWPORT" val="{&quot;height&quot;:10800,&quot;width&quot;:4991}"/>
</p:tagLst>
</file>

<file path=ppt/tags/tag15.xml><?xml version="1.0" encoding="utf-8"?>
<p:tagLst xmlns:p="http://schemas.openxmlformats.org/presentationml/2006/main">
  <p:tag name="KSO_WM_UNIT_PLACING_PICTURE_USER_VIEWPORT" val="{&quot;height&quot;:10800,&quot;width&quot;:4991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NjEwMWU3NGI4YThlMDBjNmM4ODVlYmEyMGU0OWY1MjYifQ=="/>
  <p:tag name="KSO_WPP_MARK_KEY" val="8f171c62-1910-4e73-909d-60ca40952b11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13215,&quot;width&quot;:16725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9827,&quot;width&quot;:4540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2044</Words>
  <Application>WPS 演示</Application>
  <PresentationFormat>宽屏</PresentationFormat>
  <Paragraphs>177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竞品</vt:lpstr>
      <vt:lpstr>PowerPoint 演示文稿</vt:lpstr>
      <vt:lpstr>Summary</vt:lpstr>
      <vt:lpstr>MT5  APP</vt:lpstr>
      <vt:lpstr>PowerPoint 演示文稿</vt:lpstr>
      <vt:lpstr>PowerPoint 演示文稿</vt:lpstr>
      <vt:lpstr>Trade</vt:lpstr>
      <vt:lpstr>Chart</vt:lpstr>
      <vt:lpstr>INZO Ctrader   APP</vt:lpstr>
      <vt:lpstr>PowerPoint 演示文稿</vt:lpstr>
      <vt:lpstr>Trade</vt:lpstr>
      <vt:lpstr>Chart</vt:lpstr>
      <vt:lpstr>VertexFX Trader   APP</vt:lpstr>
      <vt:lpstr>PowerPoint 演示文稿</vt:lpstr>
      <vt:lpstr>Trade</vt:lpstr>
      <vt:lpstr>Chart</vt:lpstr>
      <vt:lpstr>VertexFX Trader   APP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5</cp:revision>
  <dcterms:created xsi:type="dcterms:W3CDTF">2023-03-21T07:31:00Z</dcterms:created>
  <dcterms:modified xsi:type="dcterms:W3CDTF">2023-04-24T09:31:31Z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5601150039FA48C2B8970F621E812E73</vt:lpwstr>
  </property>
  <property fmtid="{D5CDD505-2E9C-101B-9397-08002B2CF9AE}" pid="3" name="KSOProductBuildVer">
    <vt:lpwstr>2052-11.1.0.13703</vt:lpwstr>
  </property>
</Properties>
</file>